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1"/>
  </p:notesMasterIdLst>
  <p:sldIdLst>
    <p:sldId id="325" r:id="rId2"/>
    <p:sldId id="326" r:id="rId3"/>
    <p:sldId id="327" r:id="rId4"/>
    <p:sldId id="257" r:id="rId5"/>
    <p:sldId id="289" r:id="rId6"/>
    <p:sldId id="308" r:id="rId7"/>
    <p:sldId id="309" r:id="rId8"/>
    <p:sldId id="312" r:id="rId9"/>
    <p:sldId id="260" r:id="rId10"/>
    <p:sldId id="270" r:id="rId11"/>
    <p:sldId id="294" r:id="rId12"/>
    <p:sldId id="329" r:id="rId13"/>
    <p:sldId id="330" r:id="rId14"/>
    <p:sldId id="331" r:id="rId15"/>
    <p:sldId id="332" r:id="rId16"/>
    <p:sldId id="333" r:id="rId17"/>
    <p:sldId id="274" r:id="rId18"/>
    <p:sldId id="295" r:id="rId19"/>
    <p:sldId id="296" r:id="rId20"/>
    <p:sldId id="306" r:id="rId21"/>
    <p:sldId id="307" r:id="rId22"/>
    <p:sldId id="303" r:id="rId23"/>
    <p:sldId id="272" r:id="rId24"/>
    <p:sldId id="305" r:id="rId25"/>
    <p:sldId id="313" r:id="rId26"/>
    <p:sldId id="314" r:id="rId27"/>
    <p:sldId id="275" r:id="rId28"/>
    <p:sldId id="316" r:id="rId29"/>
    <p:sldId id="317" r:id="rId30"/>
    <p:sldId id="324" r:id="rId31"/>
    <p:sldId id="315" r:id="rId32"/>
    <p:sldId id="299" r:id="rId33"/>
    <p:sldId id="273" r:id="rId34"/>
    <p:sldId id="276" r:id="rId35"/>
    <p:sldId id="279" r:id="rId36"/>
    <p:sldId id="288" r:id="rId37"/>
    <p:sldId id="284" r:id="rId38"/>
    <p:sldId id="287" r:id="rId39"/>
    <p:sldId id="320" r:id="rId40"/>
    <p:sldId id="290" r:id="rId41"/>
    <p:sldId id="328" r:id="rId42"/>
    <p:sldId id="262" r:id="rId43"/>
    <p:sldId id="281" r:id="rId44"/>
    <p:sldId id="321" r:id="rId45"/>
    <p:sldId id="282" r:id="rId46"/>
    <p:sldId id="323" r:id="rId47"/>
    <p:sldId id="301" r:id="rId48"/>
    <p:sldId id="311" r:id="rId49"/>
    <p:sldId id="263"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7" autoAdjust="0"/>
    <p:restoredTop sz="94660"/>
  </p:normalViewPr>
  <p:slideViewPr>
    <p:cSldViewPr snapToGrid="0">
      <p:cViewPr varScale="1">
        <p:scale>
          <a:sx n="84" d="100"/>
          <a:sy n="84" d="100"/>
        </p:scale>
        <p:origin x="485" y="82"/>
      </p:cViewPr>
      <p:guideLst/>
    </p:cSldViewPr>
  </p:slideViewPr>
  <p:notesTextViewPr>
    <p:cViewPr>
      <p:scale>
        <a:sx n="1" d="1"/>
        <a:sy n="1" d="1"/>
      </p:scale>
      <p:origin x="0" y="0"/>
    </p:cViewPr>
  </p:notesTextViewPr>
  <p:sorterViewPr>
    <p:cViewPr>
      <p:scale>
        <a:sx n="130" d="100"/>
        <a:sy n="13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651848"/>
        <a:ext cx="588371" cy="285309"/>
      </dsp:txXfrm>
    </dsp:sp>
    <dsp:sp modelId="{63855D82-FA35-4F85-A469-7609B5B21597}">
      <dsp:nvSpPr>
        <dsp:cNvPr id="0" name=""/>
        <dsp:cNvSpPr/>
      </dsp:nvSpPr>
      <dsp:spPr>
        <a:xfrm>
          <a:off x="607138" y="77903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788442"/>
        <a:ext cx="12122" cy="12122"/>
      </dsp:txXfrm>
    </dsp:sp>
    <dsp:sp modelId="{7359A7B1-7410-4412-B5DE-1A5A1F36C05D}">
      <dsp:nvSpPr>
        <dsp:cNvPr id="0" name=""/>
        <dsp:cNvSpPr/>
      </dsp:nvSpPr>
      <dsp:spPr>
        <a:xfrm>
          <a:off x="849587" y="64297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651848"/>
        <a:ext cx="588371" cy="285309"/>
      </dsp:txXfrm>
    </dsp:sp>
    <dsp:sp modelId="{6A8FAE70-6818-4A2D-8E1B-52CE667DF7BF}">
      <dsp:nvSpPr>
        <dsp:cNvPr id="0" name=""/>
        <dsp:cNvSpPr/>
      </dsp:nvSpPr>
      <dsp:spPr>
        <a:xfrm rot="19457599">
          <a:off x="1427646" y="69190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699908"/>
        <a:ext cx="14928" cy="14928"/>
      </dsp:txXfrm>
    </dsp:sp>
    <dsp:sp modelId="{F6BEF1D8-D73D-47A5-A96E-EEED23711EAF}">
      <dsp:nvSpPr>
        <dsp:cNvPr id="0" name=""/>
        <dsp:cNvSpPr/>
      </dsp:nvSpPr>
      <dsp:spPr>
        <a:xfrm>
          <a:off x="1698160" y="46871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477588"/>
        <a:ext cx="588371" cy="285309"/>
      </dsp:txXfrm>
    </dsp:sp>
    <dsp:sp modelId="{723D28D0-C862-4568-AAA3-B4768D3977AE}">
      <dsp:nvSpPr>
        <dsp:cNvPr id="0" name=""/>
        <dsp:cNvSpPr/>
      </dsp:nvSpPr>
      <dsp:spPr>
        <a:xfrm rot="2142401">
          <a:off x="1427646" y="86616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69471" y="874169"/>
        <a:ext cx="14928" cy="14928"/>
      </dsp:txXfrm>
    </dsp:sp>
    <dsp:sp modelId="{8FCEFD40-F848-4C0B-9AB9-DAEF859F9776}">
      <dsp:nvSpPr>
        <dsp:cNvPr id="0" name=""/>
        <dsp:cNvSpPr/>
      </dsp:nvSpPr>
      <dsp:spPr>
        <a:xfrm>
          <a:off x="1698160" y="81723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826108"/>
        <a:ext cx="588371" cy="285309"/>
      </dsp:txXfrm>
    </dsp:sp>
    <dsp:sp modelId="{1EE62767-F907-4A96-AD9F-AB824463C7B0}">
      <dsp:nvSpPr>
        <dsp:cNvPr id="0" name=""/>
        <dsp:cNvSpPr/>
      </dsp:nvSpPr>
      <dsp:spPr>
        <a:xfrm rot="18770822">
          <a:off x="2247247" y="822599"/>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829155"/>
        <a:ext cx="17826" cy="17826"/>
      </dsp:txXfrm>
    </dsp:sp>
    <dsp:sp modelId="{307762D2-CC6D-4FDD-93BF-4603D918FFC5}">
      <dsp:nvSpPr>
        <dsp:cNvPr id="0" name=""/>
        <dsp:cNvSpPr/>
      </dsp:nvSpPr>
      <dsp:spPr>
        <a:xfrm>
          <a:off x="2546732"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564718"/>
        <a:ext cx="588371" cy="285309"/>
      </dsp:txXfrm>
    </dsp:sp>
    <dsp:sp modelId="{6E8907A0-D4F4-4608-B5B0-AF543CDBB04A}">
      <dsp:nvSpPr>
        <dsp:cNvPr id="0" name=""/>
        <dsp:cNvSpPr/>
      </dsp:nvSpPr>
      <dsp:spPr>
        <a:xfrm>
          <a:off x="3152855" y="69190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701311"/>
        <a:ext cx="12122" cy="12122"/>
      </dsp:txXfrm>
    </dsp:sp>
    <dsp:sp modelId="{72A22E73-0F35-4EC5-8CBF-BE551023B6FF}">
      <dsp:nvSpPr>
        <dsp:cNvPr id="0" name=""/>
        <dsp:cNvSpPr/>
      </dsp:nvSpPr>
      <dsp:spPr>
        <a:xfrm>
          <a:off x="3395304" y="55584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564718"/>
        <a:ext cx="588371" cy="285309"/>
      </dsp:txXfrm>
    </dsp:sp>
    <dsp:sp modelId="{897FDD23-4B2D-4203-AFB0-1F6D868A14A1}">
      <dsp:nvSpPr>
        <dsp:cNvPr id="0" name=""/>
        <dsp:cNvSpPr/>
      </dsp:nvSpPr>
      <dsp:spPr>
        <a:xfrm rot="19457599">
          <a:off x="3973363" y="60477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612778"/>
        <a:ext cx="14928" cy="14928"/>
      </dsp:txXfrm>
    </dsp:sp>
    <dsp:sp modelId="{9F085735-DA08-40D2-8167-E37F275F8DD2}">
      <dsp:nvSpPr>
        <dsp:cNvPr id="0" name=""/>
        <dsp:cNvSpPr/>
      </dsp:nvSpPr>
      <dsp:spPr>
        <a:xfrm>
          <a:off x="4243876"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390457"/>
        <a:ext cx="588371" cy="285309"/>
      </dsp:txXfrm>
    </dsp:sp>
    <dsp:sp modelId="{3BF2BF42-CFD9-412F-A22D-531DEA768628}">
      <dsp:nvSpPr>
        <dsp:cNvPr id="0" name=""/>
        <dsp:cNvSpPr/>
      </dsp:nvSpPr>
      <dsp:spPr>
        <a:xfrm>
          <a:off x="4849999" y="51764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527051"/>
        <a:ext cx="12122" cy="12122"/>
      </dsp:txXfrm>
    </dsp:sp>
    <dsp:sp modelId="{C8EB3A0B-0342-4033-B7A8-F778C4583F4A}">
      <dsp:nvSpPr>
        <dsp:cNvPr id="0" name=""/>
        <dsp:cNvSpPr/>
      </dsp:nvSpPr>
      <dsp:spPr>
        <a:xfrm>
          <a:off x="5092449" y="381581"/>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390457"/>
        <a:ext cx="588371" cy="285309"/>
      </dsp:txXfrm>
    </dsp:sp>
    <dsp:sp modelId="{B81720A6-D3AF-4ECA-AB33-8EFDCE6591EA}">
      <dsp:nvSpPr>
        <dsp:cNvPr id="0" name=""/>
        <dsp:cNvSpPr/>
      </dsp:nvSpPr>
      <dsp:spPr>
        <a:xfrm rot="2142401">
          <a:off x="3973363" y="779034"/>
          <a:ext cx="298577" cy="30937"/>
        </a:xfrm>
        <a:custGeom>
          <a:avLst/>
          <a:gdLst/>
          <a:ahLst/>
          <a:cxnLst/>
          <a:rect l="0" t="0" r="0" b="0"/>
          <a:pathLst>
            <a:path>
              <a:moveTo>
                <a:pt x="0" y="15468"/>
              </a:moveTo>
              <a:lnTo>
                <a:pt x="298577"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187" y="787038"/>
        <a:ext cx="14928" cy="14928"/>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 modelId="{9B5620D3-6E29-4EA5-B1E1-3FE36A36A3D3}">
      <dsp:nvSpPr>
        <dsp:cNvPr id="0" name=""/>
        <dsp:cNvSpPr/>
      </dsp:nvSpPr>
      <dsp:spPr>
        <a:xfrm rot="2829178">
          <a:off x="2247247" y="1083990"/>
          <a:ext cx="356520" cy="30937"/>
        </a:xfrm>
        <a:custGeom>
          <a:avLst/>
          <a:gdLst/>
          <a:ahLst/>
          <a:cxnLst/>
          <a:rect l="0" t="0" r="0" b="0"/>
          <a:pathLst>
            <a:path>
              <a:moveTo>
                <a:pt x="0" y="15468"/>
              </a:moveTo>
              <a:lnTo>
                <a:pt x="356520"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6594" y="1090545"/>
        <a:ext cx="17826" cy="17826"/>
      </dsp:txXfrm>
    </dsp:sp>
    <dsp:sp modelId="{DF8B4245-A7BA-46A4-A235-C068462D319A}">
      <dsp:nvSpPr>
        <dsp:cNvPr id="0" name=""/>
        <dsp:cNvSpPr/>
      </dsp:nvSpPr>
      <dsp:spPr>
        <a:xfrm>
          <a:off x="2546732"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1087499"/>
        <a:ext cx="588371" cy="285309"/>
      </dsp:txXfrm>
    </dsp:sp>
    <dsp:sp modelId="{5313BF4B-E9C5-4CF0-B960-832D31B04B0E}">
      <dsp:nvSpPr>
        <dsp:cNvPr id="0" name=""/>
        <dsp:cNvSpPr/>
      </dsp:nvSpPr>
      <dsp:spPr>
        <a:xfrm>
          <a:off x="3152855"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1224093"/>
        <a:ext cx="12122" cy="12122"/>
      </dsp:txXfrm>
    </dsp:sp>
    <dsp:sp modelId="{9B3C3CBE-FADE-44D4-8CF2-293BBC533250}">
      <dsp:nvSpPr>
        <dsp:cNvPr id="0" name=""/>
        <dsp:cNvSpPr/>
      </dsp:nvSpPr>
      <dsp:spPr>
        <a:xfrm>
          <a:off x="3395304"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1087499"/>
        <a:ext cx="588371" cy="285309"/>
      </dsp:txXfrm>
    </dsp:sp>
    <dsp:sp modelId="{B6E99AC9-0D0A-4424-91A9-AA688FB20609}">
      <dsp:nvSpPr>
        <dsp:cNvPr id="0" name=""/>
        <dsp:cNvSpPr/>
      </dsp:nvSpPr>
      <dsp:spPr>
        <a:xfrm>
          <a:off x="4001427" y="1214685"/>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1224093"/>
        <a:ext cx="12122" cy="12122"/>
      </dsp:txXfrm>
    </dsp:sp>
    <dsp:sp modelId="{ECF220F6-77E9-406E-9964-BAB6203F3138}">
      <dsp:nvSpPr>
        <dsp:cNvPr id="0" name=""/>
        <dsp:cNvSpPr/>
      </dsp:nvSpPr>
      <dsp:spPr>
        <a:xfrm>
          <a:off x="4243876" y="1078623"/>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1087499"/>
        <a:ext cx="588371" cy="285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15"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9891" y="738978"/>
        <a:ext cx="588371" cy="285309"/>
      </dsp:txXfrm>
    </dsp:sp>
    <dsp:sp modelId="{63855D82-FA35-4F85-A469-7609B5B21597}">
      <dsp:nvSpPr>
        <dsp:cNvPr id="0" name=""/>
        <dsp:cNvSpPr/>
      </dsp:nvSpPr>
      <dsp:spPr>
        <a:xfrm>
          <a:off x="607138"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2302" y="875572"/>
        <a:ext cx="12122" cy="12122"/>
      </dsp:txXfrm>
    </dsp:sp>
    <dsp:sp modelId="{7359A7B1-7410-4412-B5DE-1A5A1F36C05D}">
      <dsp:nvSpPr>
        <dsp:cNvPr id="0" name=""/>
        <dsp:cNvSpPr/>
      </dsp:nvSpPr>
      <dsp:spPr>
        <a:xfrm>
          <a:off x="849587"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58463" y="738978"/>
        <a:ext cx="588371" cy="285309"/>
      </dsp:txXfrm>
    </dsp:sp>
    <dsp:sp modelId="{723D28D0-C862-4568-AAA3-B4768D3977AE}">
      <dsp:nvSpPr>
        <dsp:cNvPr id="0" name=""/>
        <dsp:cNvSpPr/>
      </dsp:nvSpPr>
      <dsp:spPr>
        <a:xfrm>
          <a:off x="1455710"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0874" y="875572"/>
        <a:ext cx="12122" cy="12122"/>
      </dsp:txXfrm>
    </dsp:sp>
    <dsp:sp modelId="{8FCEFD40-F848-4C0B-9AB9-DAEF859F9776}">
      <dsp:nvSpPr>
        <dsp:cNvPr id="0" name=""/>
        <dsp:cNvSpPr/>
      </dsp:nvSpPr>
      <dsp:spPr>
        <a:xfrm>
          <a:off x="1698160"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7036" y="738978"/>
        <a:ext cx="588371" cy="285309"/>
      </dsp:txXfrm>
    </dsp:sp>
    <dsp:sp modelId="{1EE62767-F907-4A96-AD9F-AB824463C7B0}">
      <dsp:nvSpPr>
        <dsp:cNvPr id="0" name=""/>
        <dsp:cNvSpPr/>
      </dsp:nvSpPr>
      <dsp:spPr>
        <a:xfrm>
          <a:off x="2304283"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19446" y="875572"/>
        <a:ext cx="12122" cy="12122"/>
      </dsp:txXfrm>
    </dsp:sp>
    <dsp:sp modelId="{307762D2-CC6D-4FDD-93BF-4603D918FFC5}">
      <dsp:nvSpPr>
        <dsp:cNvPr id="0" name=""/>
        <dsp:cNvSpPr/>
      </dsp:nvSpPr>
      <dsp:spPr>
        <a:xfrm>
          <a:off x="2546732"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5608" y="738978"/>
        <a:ext cx="588371" cy="285309"/>
      </dsp:txXfrm>
    </dsp:sp>
    <dsp:sp modelId="{6E8907A0-D4F4-4608-B5B0-AF543CDBB04A}">
      <dsp:nvSpPr>
        <dsp:cNvPr id="0" name=""/>
        <dsp:cNvSpPr/>
      </dsp:nvSpPr>
      <dsp:spPr>
        <a:xfrm>
          <a:off x="3152855"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18" y="875572"/>
        <a:ext cx="12122" cy="12122"/>
      </dsp:txXfrm>
    </dsp:sp>
    <dsp:sp modelId="{72A22E73-0F35-4EC5-8CBF-BE551023B6FF}">
      <dsp:nvSpPr>
        <dsp:cNvPr id="0" name=""/>
        <dsp:cNvSpPr/>
      </dsp:nvSpPr>
      <dsp:spPr>
        <a:xfrm>
          <a:off x="3395304"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180" y="738978"/>
        <a:ext cx="588371" cy="285309"/>
      </dsp:txXfrm>
    </dsp:sp>
    <dsp:sp modelId="{B81720A6-D3AF-4ECA-AB33-8EFDCE6591EA}">
      <dsp:nvSpPr>
        <dsp:cNvPr id="0" name=""/>
        <dsp:cNvSpPr/>
      </dsp:nvSpPr>
      <dsp:spPr>
        <a:xfrm>
          <a:off x="4001427"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6591" y="875572"/>
        <a:ext cx="12122" cy="12122"/>
      </dsp:txXfrm>
    </dsp:sp>
    <dsp:sp modelId="{B2EF3718-D4F7-449C-ACE2-1DAB0C85B630}">
      <dsp:nvSpPr>
        <dsp:cNvPr id="0" name=""/>
        <dsp:cNvSpPr/>
      </dsp:nvSpPr>
      <dsp:spPr>
        <a:xfrm>
          <a:off x="4243876"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752" y="738978"/>
        <a:ext cx="588371" cy="285309"/>
      </dsp:txXfrm>
    </dsp:sp>
    <dsp:sp modelId="{4A9C1551-4541-45B8-8F6E-AC194C3B0DB3}">
      <dsp:nvSpPr>
        <dsp:cNvPr id="0" name=""/>
        <dsp:cNvSpPr/>
      </dsp:nvSpPr>
      <dsp:spPr>
        <a:xfrm>
          <a:off x="4849999"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5163" y="875572"/>
        <a:ext cx="12122" cy="12122"/>
      </dsp:txXfrm>
    </dsp:sp>
    <dsp:sp modelId="{CE1F502E-27FD-413D-B5C3-EA6531C46101}">
      <dsp:nvSpPr>
        <dsp:cNvPr id="0" name=""/>
        <dsp:cNvSpPr/>
      </dsp:nvSpPr>
      <dsp:spPr>
        <a:xfrm>
          <a:off x="5092449"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01325" y="738978"/>
        <a:ext cx="588371" cy="285309"/>
      </dsp:txXfrm>
    </dsp:sp>
    <dsp:sp modelId="{4681F67E-CE04-4CF2-AD50-F97BC1908B96}">
      <dsp:nvSpPr>
        <dsp:cNvPr id="0" name=""/>
        <dsp:cNvSpPr/>
      </dsp:nvSpPr>
      <dsp:spPr>
        <a:xfrm>
          <a:off x="5698572" y="866164"/>
          <a:ext cx="242449" cy="30937"/>
        </a:xfrm>
        <a:custGeom>
          <a:avLst/>
          <a:gdLst/>
          <a:ahLst/>
          <a:cxnLst/>
          <a:rect l="0" t="0" r="0" b="0"/>
          <a:pathLst>
            <a:path>
              <a:moveTo>
                <a:pt x="0" y="15468"/>
              </a:moveTo>
              <a:lnTo>
                <a:pt x="242449" y="15468"/>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3735" y="875572"/>
        <a:ext cx="12122" cy="12122"/>
      </dsp:txXfrm>
    </dsp:sp>
    <dsp:sp modelId="{FE675659-C92D-42F2-BFD9-6714C3368C41}">
      <dsp:nvSpPr>
        <dsp:cNvPr id="0" name=""/>
        <dsp:cNvSpPr/>
      </dsp:nvSpPr>
      <dsp:spPr>
        <a:xfrm>
          <a:off x="5941021" y="730102"/>
          <a:ext cx="606123" cy="30306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9897" y="738978"/>
        <a:ext cx="588371" cy="2853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16"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461" y="684220"/>
        <a:ext cx="592932" cy="287521"/>
      </dsp:txXfrm>
    </dsp:sp>
    <dsp:sp modelId="{63855D82-FA35-4F85-A469-7609B5B21597}">
      <dsp:nvSpPr>
        <dsp:cNvPr id="0" name=""/>
        <dsp:cNvSpPr/>
      </dsp:nvSpPr>
      <dsp:spPr>
        <a:xfrm>
          <a:off x="614339" y="812973"/>
          <a:ext cx="244328" cy="30014"/>
        </a:xfrm>
        <a:custGeom>
          <a:avLst/>
          <a:gdLst/>
          <a:ahLst/>
          <a:cxnLst/>
          <a:rect l="0" t="0" r="0" b="0"/>
          <a:pathLst>
            <a:path>
              <a:moveTo>
                <a:pt x="0" y="15007"/>
              </a:moveTo>
              <a:lnTo>
                <a:pt x="244328" y="1500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30395" y="821872"/>
        <a:ext cx="12216" cy="12216"/>
      </dsp:txXfrm>
    </dsp:sp>
    <dsp:sp modelId="{7359A7B1-7410-4412-B5DE-1A5A1F36C05D}">
      <dsp:nvSpPr>
        <dsp:cNvPr id="0" name=""/>
        <dsp:cNvSpPr/>
      </dsp:nvSpPr>
      <dsp:spPr>
        <a:xfrm>
          <a:off x="858668" y="675275"/>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7613" y="684220"/>
        <a:ext cx="592932" cy="287521"/>
      </dsp:txXfrm>
    </dsp:sp>
    <dsp:sp modelId="{6A8FAE70-6818-4A2D-8E1B-52CE667DF7BF}">
      <dsp:nvSpPr>
        <dsp:cNvPr id="0" name=""/>
        <dsp:cNvSpPr/>
      </dsp:nvSpPr>
      <dsp:spPr>
        <a:xfrm rot="19457599">
          <a:off x="1441209" y="725167"/>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732652"/>
        <a:ext cx="15044" cy="15044"/>
      </dsp:txXfrm>
    </dsp:sp>
    <dsp:sp modelId="{F6BEF1D8-D73D-47A5-A96E-EEED23711EAF}">
      <dsp:nvSpPr>
        <dsp:cNvPr id="0" name=""/>
        <dsp:cNvSpPr/>
      </dsp:nvSpPr>
      <dsp:spPr>
        <a:xfrm>
          <a:off x="1713819" y="49966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508608"/>
        <a:ext cx="592932" cy="287521"/>
      </dsp:txXfrm>
    </dsp:sp>
    <dsp:sp modelId="{723D28D0-C862-4568-AAA3-B4768D3977AE}">
      <dsp:nvSpPr>
        <dsp:cNvPr id="0" name=""/>
        <dsp:cNvSpPr/>
      </dsp:nvSpPr>
      <dsp:spPr>
        <a:xfrm rot="2142401">
          <a:off x="1441209" y="900779"/>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84132" y="908264"/>
        <a:ext cx="15044" cy="15044"/>
      </dsp:txXfrm>
    </dsp:sp>
    <dsp:sp modelId="{8FCEFD40-F848-4C0B-9AB9-DAEF859F9776}">
      <dsp:nvSpPr>
        <dsp:cNvPr id="0" name=""/>
        <dsp:cNvSpPr/>
      </dsp:nvSpPr>
      <dsp:spPr>
        <a:xfrm>
          <a:off x="1713819" y="850886"/>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22764" y="859831"/>
        <a:ext cx="592932" cy="287521"/>
      </dsp:txXfrm>
    </dsp:sp>
    <dsp:sp modelId="{1EE62767-F907-4A96-AD9F-AB824463C7B0}">
      <dsp:nvSpPr>
        <dsp:cNvPr id="0" name=""/>
        <dsp:cNvSpPr/>
      </dsp:nvSpPr>
      <dsp:spPr>
        <a:xfrm rot="18770822">
          <a:off x="2267164" y="856876"/>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862901"/>
        <a:ext cx="17964" cy="17964"/>
      </dsp:txXfrm>
    </dsp:sp>
    <dsp:sp modelId="{307762D2-CC6D-4FDD-93BF-4603D918FFC5}">
      <dsp:nvSpPr>
        <dsp:cNvPr id="0" name=""/>
        <dsp:cNvSpPr/>
      </dsp:nvSpPr>
      <dsp:spPr>
        <a:xfrm>
          <a:off x="2568971"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596414"/>
        <a:ext cx="592932" cy="287521"/>
      </dsp:txXfrm>
    </dsp:sp>
    <dsp:sp modelId="{6E8907A0-D4F4-4608-B5B0-AF543CDBB04A}">
      <dsp:nvSpPr>
        <dsp:cNvPr id="0" name=""/>
        <dsp:cNvSpPr/>
      </dsp:nvSpPr>
      <dsp:spPr>
        <a:xfrm>
          <a:off x="3179793" y="725167"/>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734066"/>
        <a:ext cx="12216" cy="12216"/>
      </dsp:txXfrm>
    </dsp:sp>
    <dsp:sp modelId="{72A22E73-0F35-4EC5-8CBF-BE551023B6FF}">
      <dsp:nvSpPr>
        <dsp:cNvPr id="0" name=""/>
        <dsp:cNvSpPr/>
      </dsp:nvSpPr>
      <dsp:spPr>
        <a:xfrm>
          <a:off x="3424122" y="587469"/>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596414"/>
        <a:ext cx="592932" cy="287521"/>
      </dsp:txXfrm>
    </dsp:sp>
    <dsp:sp modelId="{897FDD23-4B2D-4203-AFB0-1F6D868A14A1}">
      <dsp:nvSpPr>
        <dsp:cNvPr id="0" name=""/>
        <dsp:cNvSpPr/>
      </dsp:nvSpPr>
      <dsp:spPr>
        <a:xfrm rot="19457599">
          <a:off x="4006663" y="637361"/>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644847"/>
        <a:ext cx="15044" cy="15044"/>
      </dsp:txXfrm>
    </dsp:sp>
    <dsp:sp modelId="{9F085735-DA08-40D2-8167-E37F275F8DD2}">
      <dsp:nvSpPr>
        <dsp:cNvPr id="0" name=""/>
        <dsp:cNvSpPr/>
      </dsp:nvSpPr>
      <dsp:spPr>
        <a:xfrm>
          <a:off x="4279273"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420802"/>
        <a:ext cx="592932" cy="287521"/>
      </dsp:txXfrm>
    </dsp:sp>
    <dsp:sp modelId="{54C15C13-AFA9-4B74-8EC4-5D99AF85CFB9}">
      <dsp:nvSpPr>
        <dsp:cNvPr id="0" name=""/>
        <dsp:cNvSpPr/>
      </dsp:nvSpPr>
      <dsp:spPr>
        <a:xfrm>
          <a:off x="4890096" y="549556"/>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558455"/>
        <a:ext cx="12216" cy="12216"/>
      </dsp:txXfrm>
    </dsp:sp>
    <dsp:sp modelId="{797FC368-7B76-40C3-A58D-2677D012454A}">
      <dsp:nvSpPr>
        <dsp:cNvPr id="0" name=""/>
        <dsp:cNvSpPr/>
      </dsp:nvSpPr>
      <dsp:spPr>
        <a:xfrm>
          <a:off x="5134425" y="411857"/>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420802"/>
        <a:ext cx="592932" cy="287521"/>
      </dsp:txXfrm>
    </dsp:sp>
    <dsp:sp modelId="{B81720A6-D3AF-4ECA-AB33-8EFDCE6591EA}">
      <dsp:nvSpPr>
        <dsp:cNvPr id="0" name=""/>
        <dsp:cNvSpPr/>
      </dsp:nvSpPr>
      <dsp:spPr>
        <a:xfrm rot="2142401">
          <a:off x="4006663" y="812973"/>
          <a:ext cx="300892" cy="30014"/>
        </a:xfrm>
        <a:custGeom>
          <a:avLst/>
          <a:gdLst/>
          <a:ahLst/>
          <a:cxnLst/>
          <a:rect l="0" t="0" r="0" b="0"/>
          <a:pathLst>
            <a:path>
              <a:moveTo>
                <a:pt x="0" y="15007"/>
              </a:moveTo>
              <a:lnTo>
                <a:pt x="300892"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587" y="820458"/>
        <a:ext cx="15044" cy="15044"/>
      </dsp:txXfrm>
    </dsp:sp>
    <dsp:sp modelId="{B2EF3718-D4F7-449C-ACE2-1DAB0C85B630}">
      <dsp:nvSpPr>
        <dsp:cNvPr id="0" name=""/>
        <dsp:cNvSpPr/>
      </dsp:nvSpPr>
      <dsp:spPr>
        <a:xfrm>
          <a:off x="4279273"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772025"/>
        <a:ext cx="592932" cy="287521"/>
      </dsp:txXfrm>
    </dsp:sp>
    <dsp:sp modelId="{4A9C1551-4541-45B8-8F6E-AC194C3B0DB3}">
      <dsp:nvSpPr>
        <dsp:cNvPr id="0" name=""/>
        <dsp:cNvSpPr/>
      </dsp:nvSpPr>
      <dsp:spPr>
        <a:xfrm>
          <a:off x="4890096"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006152" y="909678"/>
        <a:ext cx="12216" cy="12216"/>
      </dsp:txXfrm>
    </dsp:sp>
    <dsp:sp modelId="{CE1F502E-27FD-413D-B5C3-EA6531C46101}">
      <dsp:nvSpPr>
        <dsp:cNvPr id="0" name=""/>
        <dsp:cNvSpPr/>
      </dsp:nvSpPr>
      <dsp:spPr>
        <a:xfrm>
          <a:off x="5134425"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143370" y="772025"/>
        <a:ext cx="592932" cy="287521"/>
      </dsp:txXfrm>
    </dsp:sp>
    <dsp:sp modelId="{4681F67E-CE04-4CF2-AD50-F97BC1908B96}">
      <dsp:nvSpPr>
        <dsp:cNvPr id="0" name=""/>
        <dsp:cNvSpPr/>
      </dsp:nvSpPr>
      <dsp:spPr>
        <a:xfrm>
          <a:off x="5745247" y="900779"/>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61304" y="909678"/>
        <a:ext cx="12216" cy="12216"/>
      </dsp:txXfrm>
    </dsp:sp>
    <dsp:sp modelId="{FE675659-C92D-42F2-BFD9-6714C3368C41}">
      <dsp:nvSpPr>
        <dsp:cNvPr id="0" name=""/>
        <dsp:cNvSpPr/>
      </dsp:nvSpPr>
      <dsp:spPr>
        <a:xfrm>
          <a:off x="5989576" y="763080"/>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98521" y="772025"/>
        <a:ext cx="592932" cy="287521"/>
      </dsp:txXfrm>
    </dsp:sp>
    <dsp:sp modelId="{9B5620D3-6E29-4EA5-B1E1-3FE36A36A3D3}">
      <dsp:nvSpPr>
        <dsp:cNvPr id="0" name=""/>
        <dsp:cNvSpPr/>
      </dsp:nvSpPr>
      <dsp:spPr>
        <a:xfrm rot="2829178">
          <a:off x="2267164" y="1120293"/>
          <a:ext cx="359284" cy="30014"/>
        </a:xfrm>
        <a:custGeom>
          <a:avLst/>
          <a:gdLst/>
          <a:ahLst/>
          <a:cxnLst/>
          <a:rect l="0" t="0" r="0" b="0"/>
          <a:pathLst>
            <a:path>
              <a:moveTo>
                <a:pt x="0" y="15007"/>
              </a:moveTo>
              <a:lnTo>
                <a:pt x="359284"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37824" y="1126318"/>
        <a:ext cx="17964" cy="17964"/>
      </dsp:txXfrm>
    </dsp:sp>
    <dsp:sp modelId="{DF8B4245-A7BA-46A4-A235-C068462D319A}">
      <dsp:nvSpPr>
        <dsp:cNvPr id="0" name=""/>
        <dsp:cNvSpPr/>
      </dsp:nvSpPr>
      <dsp:spPr>
        <a:xfrm>
          <a:off x="2568971"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77916" y="1123248"/>
        <a:ext cx="592932" cy="287521"/>
      </dsp:txXfrm>
    </dsp:sp>
    <dsp:sp modelId="{5313BF4B-E9C5-4CF0-B960-832D31B04B0E}">
      <dsp:nvSpPr>
        <dsp:cNvPr id="0" name=""/>
        <dsp:cNvSpPr/>
      </dsp:nvSpPr>
      <dsp:spPr>
        <a:xfrm>
          <a:off x="3179793"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95849" y="1260901"/>
        <a:ext cx="12216" cy="12216"/>
      </dsp:txXfrm>
    </dsp:sp>
    <dsp:sp modelId="{9B3C3CBE-FADE-44D4-8CF2-293BBC533250}">
      <dsp:nvSpPr>
        <dsp:cNvPr id="0" name=""/>
        <dsp:cNvSpPr/>
      </dsp:nvSpPr>
      <dsp:spPr>
        <a:xfrm>
          <a:off x="3424122"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33067" y="1123248"/>
        <a:ext cx="592932" cy="287521"/>
      </dsp:txXfrm>
    </dsp:sp>
    <dsp:sp modelId="{B6E99AC9-0D0A-4424-91A9-AA688FB20609}">
      <dsp:nvSpPr>
        <dsp:cNvPr id="0" name=""/>
        <dsp:cNvSpPr/>
      </dsp:nvSpPr>
      <dsp:spPr>
        <a:xfrm>
          <a:off x="4034944" y="1252002"/>
          <a:ext cx="244328" cy="30014"/>
        </a:xfrm>
        <a:custGeom>
          <a:avLst/>
          <a:gdLst/>
          <a:ahLst/>
          <a:cxnLst/>
          <a:rect l="0" t="0" r="0" b="0"/>
          <a:pathLst>
            <a:path>
              <a:moveTo>
                <a:pt x="0" y="15007"/>
              </a:moveTo>
              <a:lnTo>
                <a:pt x="244328" y="1500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51001" y="1260901"/>
        <a:ext cx="12216" cy="12216"/>
      </dsp:txXfrm>
    </dsp:sp>
    <dsp:sp modelId="{ECF220F6-77E9-406E-9964-BAB6203F3138}">
      <dsp:nvSpPr>
        <dsp:cNvPr id="0" name=""/>
        <dsp:cNvSpPr/>
      </dsp:nvSpPr>
      <dsp:spPr>
        <a:xfrm>
          <a:off x="4279273" y="1114303"/>
          <a:ext cx="610822" cy="30541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88218" y="1123248"/>
        <a:ext cx="592932" cy="2875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503"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2373" y="675657"/>
        <a:ext cx="587922" cy="285091"/>
      </dsp:txXfrm>
    </dsp:sp>
    <dsp:sp modelId="{63855D82-FA35-4F85-A469-7609B5B21597}">
      <dsp:nvSpPr>
        <dsp:cNvPr id="0" name=""/>
        <dsp:cNvSpPr/>
      </dsp:nvSpPr>
      <dsp:spPr>
        <a:xfrm>
          <a:off x="609165"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41" y="812146"/>
        <a:ext cx="12113" cy="12113"/>
      </dsp:txXfrm>
    </dsp:sp>
    <dsp:sp modelId="{7359A7B1-7410-4412-B5DE-1A5A1F36C05D}">
      <dsp:nvSpPr>
        <dsp:cNvPr id="0" name=""/>
        <dsp:cNvSpPr/>
      </dsp:nvSpPr>
      <dsp:spPr>
        <a:xfrm>
          <a:off x="851430"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860300" y="675657"/>
        <a:ext cx="587922" cy="285091"/>
      </dsp:txXfrm>
    </dsp:sp>
    <dsp:sp modelId="{723D28D0-C862-4568-AAA3-B4768D3977AE}">
      <dsp:nvSpPr>
        <dsp:cNvPr id="0" name=""/>
        <dsp:cNvSpPr/>
      </dsp:nvSpPr>
      <dsp:spPr>
        <a:xfrm>
          <a:off x="145709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572168" y="812146"/>
        <a:ext cx="12113" cy="12113"/>
      </dsp:txXfrm>
    </dsp:sp>
    <dsp:sp modelId="{8FCEFD40-F848-4C0B-9AB9-DAEF859F9776}">
      <dsp:nvSpPr>
        <dsp:cNvPr id="0" name=""/>
        <dsp:cNvSpPr/>
      </dsp:nvSpPr>
      <dsp:spPr>
        <a:xfrm>
          <a:off x="169935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708227" y="675657"/>
        <a:ext cx="587922" cy="285091"/>
      </dsp:txXfrm>
    </dsp:sp>
    <dsp:sp modelId="{1EE62767-F907-4A96-AD9F-AB824463C7B0}">
      <dsp:nvSpPr>
        <dsp:cNvPr id="0" name=""/>
        <dsp:cNvSpPr/>
      </dsp:nvSpPr>
      <dsp:spPr>
        <a:xfrm>
          <a:off x="2305020"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420096" y="812146"/>
        <a:ext cx="12113" cy="12113"/>
      </dsp:txXfrm>
    </dsp:sp>
    <dsp:sp modelId="{307762D2-CC6D-4FDD-93BF-4603D918FFC5}">
      <dsp:nvSpPr>
        <dsp:cNvPr id="0" name=""/>
        <dsp:cNvSpPr/>
      </dsp:nvSpPr>
      <dsp:spPr>
        <a:xfrm>
          <a:off x="2547285"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2556155" y="675657"/>
        <a:ext cx="587922" cy="285091"/>
      </dsp:txXfrm>
    </dsp:sp>
    <dsp:sp modelId="{6E8907A0-D4F4-4608-B5B0-AF543CDBB04A}">
      <dsp:nvSpPr>
        <dsp:cNvPr id="0" name=""/>
        <dsp:cNvSpPr/>
      </dsp:nvSpPr>
      <dsp:spPr>
        <a:xfrm>
          <a:off x="3152947"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268023" y="812146"/>
        <a:ext cx="12113" cy="12113"/>
      </dsp:txXfrm>
    </dsp:sp>
    <dsp:sp modelId="{72A22E73-0F35-4EC5-8CBF-BE551023B6FF}">
      <dsp:nvSpPr>
        <dsp:cNvPr id="0" name=""/>
        <dsp:cNvSpPr/>
      </dsp:nvSpPr>
      <dsp:spPr>
        <a:xfrm>
          <a:off x="3395212"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3404082" y="675657"/>
        <a:ext cx="587922" cy="285091"/>
      </dsp:txXfrm>
    </dsp:sp>
    <dsp:sp modelId="{B81720A6-D3AF-4ECA-AB33-8EFDCE6591EA}">
      <dsp:nvSpPr>
        <dsp:cNvPr id="0" name=""/>
        <dsp:cNvSpPr/>
      </dsp:nvSpPr>
      <dsp:spPr>
        <a:xfrm>
          <a:off x="4000874"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15950" y="812146"/>
        <a:ext cx="12113" cy="12113"/>
      </dsp:txXfrm>
    </dsp:sp>
    <dsp:sp modelId="{B2EF3718-D4F7-449C-ACE2-1DAB0C85B630}">
      <dsp:nvSpPr>
        <dsp:cNvPr id="0" name=""/>
        <dsp:cNvSpPr/>
      </dsp:nvSpPr>
      <dsp:spPr>
        <a:xfrm>
          <a:off x="4243139"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4252009" y="675657"/>
        <a:ext cx="587922" cy="285091"/>
      </dsp:txXfrm>
    </dsp:sp>
    <dsp:sp modelId="{4A9C1551-4541-45B8-8F6E-AC194C3B0DB3}">
      <dsp:nvSpPr>
        <dsp:cNvPr id="0" name=""/>
        <dsp:cNvSpPr/>
      </dsp:nvSpPr>
      <dsp:spPr>
        <a:xfrm>
          <a:off x="4848802"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963877" y="812146"/>
        <a:ext cx="12113" cy="12113"/>
      </dsp:txXfrm>
    </dsp:sp>
    <dsp:sp modelId="{CE1F502E-27FD-413D-B5C3-EA6531C46101}">
      <dsp:nvSpPr>
        <dsp:cNvPr id="0" name=""/>
        <dsp:cNvSpPr/>
      </dsp:nvSpPr>
      <dsp:spPr>
        <a:xfrm>
          <a:off x="5091067"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099937" y="675657"/>
        <a:ext cx="587922" cy="285091"/>
      </dsp:txXfrm>
    </dsp:sp>
    <dsp:sp modelId="{4681F67E-CE04-4CF2-AD50-F97BC1908B96}">
      <dsp:nvSpPr>
        <dsp:cNvPr id="0" name=""/>
        <dsp:cNvSpPr/>
      </dsp:nvSpPr>
      <dsp:spPr>
        <a:xfrm>
          <a:off x="5696729" y="801548"/>
          <a:ext cx="242264" cy="33310"/>
        </a:xfrm>
        <a:custGeom>
          <a:avLst/>
          <a:gdLst/>
          <a:ahLst/>
          <a:cxnLst/>
          <a:rect l="0" t="0" r="0" b="0"/>
          <a:pathLst>
            <a:path>
              <a:moveTo>
                <a:pt x="0" y="16655"/>
              </a:moveTo>
              <a:lnTo>
                <a:pt x="242264" y="16655"/>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11805" y="812146"/>
        <a:ext cx="12113" cy="12113"/>
      </dsp:txXfrm>
    </dsp:sp>
    <dsp:sp modelId="{FE675659-C92D-42F2-BFD9-6714C3368C41}">
      <dsp:nvSpPr>
        <dsp:cNvPr id="0" name=""/>
        <dsp:cNvSpPr/>
      </dsp:nvSpPr>
      <dsp:spPr>
        <a:xfrm>
          <a:off x="5938994" y="666787"/>
          <a:ext cx="605662" cy="302831"/>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zh-CN" altLang="en-US" sz="1900" kern="1200"/>
        </a:p>
      </dsp:txBody>
      <dsp:txXfrm>
        <a:off x="5947864" y="675657"/>
        <a:ext cx="587922" cy="28509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17</a:t>
            </a:fld>
            <a:endParaRPr lang="zh-CN" altLang="en-US"/>
          </a:p>
        </p:txBody>
      </p:sp>
    </p:spTree>
    <p:extLst>
      <p:ext uri="{BB962C8B-B14F-4D97-AF65-F5344CB8AC3E}">
        <p14:creationId xmlns:p14="http://schemas.microsoft.com/office/powerpoint/2010/main" val="3706703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27</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34</a:t>
            </a:fld>
            <a:endParaRPr lang="zh-CN" altLang="en-US"/>
          </a:p>
        </p:txBody>
      </p:sp>
    </p:spTree>
    <p:extLst>
      <p:ext uri="{BB962C8B-B14F-4D97-AF65-F5344CB8AC3E}">
        <p14:creationId xmlns:p14="http://schemas.microsoft.com/office/powerpoint/2010/main" val="5531332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Colors" Target="../diagrams/colors1.xml"/><Relationship Id="rId3" Type="http://schemas.openxmlformats.org/officeDocument/2006/relationships/image" Target="../media/image8.svg"/><Relationship Id="rId7" Type="http://schemas.openxmlformats.org/officeDocument/2006/relationships/image" Target="../media/image12.svg"/><Relationship Id="rId12"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diagramLayout" Target="../diagrams/layout1.xml"/><Relationship Id="rId5" Type="http://schemas.openxmlformats.org/officeDocument/2006/relationships/image" Target="../media/image10.svg"/><Relationship Id="rId10" Type="http://schemas.openxmlformats.org/officeDocument/2006/relationships/diagramData" Target="../diagrams/data1.xml"/><Relationship Id="rId4" Type="http://schemas.openxmlformats.org/officeDocument/2006/relationships/image" Target="../media/image9.png"/><Relationship Id="rId9" Type="http://schemas.openxmlformats.org/officeDocument/2006/relationships/image" Target="../media/image14.svg"/><Relationship Id="rId14" Type="http://schemas.microsoft.com/office/2007/relationships/diagramDrawing" Target="../diagrams/drawing1.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2.xml"/><Relationship Id="rId7" Type="http://schemas.openxmlformats.org/officeDocument/2006/relationships/image" Target="../media/image15.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1.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0.png"/><Relationship Id="rId5" Type="http://schemas.openxmlformats.org/officeDocument/2006/relationships/diagramQuickStyle" Target="../diagrams/quickStyle5.xml"/><Relationship Id="rId10" Type="http://schemas.openxmlformats.org/officeDocument/2006/relationships/image" Target="../media/image29.svg"/><Relationship Id="rId4" Type="http://schemas.openxmlformats.org/officeDocument/2006/relationships/diagramLayout" Target="../diagrams/layout5.xml"/><Relationship Id="rId9" Type="http://schemas.openxmlformats.org/officeDocument/2006/relationships/image" Target="../media/image28.png"/><Relationship Id="rId14" Type="http://schemas.openxmlformats.org/officeDocument/2006/relationships/image" Target="../media/image33.svg"/></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jpeg"/></Relationships>
</file>

<file path=ppt/slides/_rels/slide38.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51.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50.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49.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52.jpeg"/><Relationship Id="rId10" Type="http://schemas.openxmlformats.org/officeDocument/2006/relationships/image" Target="../media/image48.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54.png"/><Relationship Id="rId4" Type="http://schemas.openxmlformats.org/officeDocument/2006/relationships/hyperlink" Target="https://www.youtube.com/watch?time_continue=3&amp;v=th7jZlmoZBc" TargetMode="External"/><Relationship Id="rId9"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discord.gg/gqCYeup%20/" TargetMode="External"/><Relationship Id="rId7" Type="http://schemas.openxmlformats.org/officeDocument/2006/relationships/image" Target="../media/image3.png"/><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cityofzion.io/"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a:t>
            </a:r>
            <a:r>
              <a:rPr lang="en-CA"/>
              <a:t>March 14</a:t>
            </a:r>
            <a:r>
              <a:rPr lang="en-CA" dirty="0"/>
              <a:t>,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8" grpId="0"/>
      <p:bldP spid="19"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a:t>
            </a:r>
            <a:r>
              <a:rPr lang="en-US" dirty="0" err="1"/>
              <a:t>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106747" cy="5056093"/>
          </a:xfrm>
        </p:spPr>
        <p:txBody>
          <a:bodyPr>
            <a:normAutofit lnSpcReduction="10000"/>
          </a:bodyPr>
          <a:lstStyle/>
          <a:p>
            <a:r>
              <a:rPr lang="en-US" altLang="zh-CN" dirty="0"/>
              <a:t>In the NEO Smart Economy…</a:t>
            </a:r>
          </a:p>
          <a:p>
            <a:pPr lvl="1"/>
            <a:r>
              <a:rPr lang="en-US" altLang="zh-CN" dirty="0"/>
              <a:t>NEO		represents Voting Power</a:t>
            </a:r>
          </a:p>
          <a:p>
            <a:pPr lvl="1"/>
            <a:r>
              <a:rPr lang="en-US" altLang="zh-CN" dirty="0" err="1"/>
              <a:t>NeoGAS</a:t>
            </a:r>
            <a:r>
              <a:rPr lang="en-US" altLang="zh-CN" dirty="0"/>
              <a:t>	represents Ability to Fund Work (Systems Fees)</a:t>
            </a:r>
          </a:p>
          <a:p>
            <a:r>
              <a:rPr lang="en-US" altLang="zh-CN" dirty="0"/>
              <a:t>NEO (NEO)</a:t>
            </a:r>
          </a:p>
          <a:p>
            <a:pPr lvl="1"/>
            <a:r>
              <a:rPr lang="en-US" altLang="zh-CN" dirty="0"/>
              <a:t>Should hold and retain NEO to maximize your voting power</a:t>
            </a:r>
          </a:p>
          <a:p>
            <a:pPr lvl="1"/>
            <a:r>
              <a:rPr lang="en-US" altLang="zh-CN" dirty="0"/>
              <a:t>Receive distributions of GAS</a:t>
            </a:r>
          </a:p>
          <a:p>
            <a:r>
              <a:rPr lang="en-US" altLang="zh-CN" dirty="0" err="1"/>
              <a:t>NeoGas</a:t>
            </a:r>
            <a:r>
              <a:rPr lang="en-US" altLang="zh-CN" dirty="0"/>
              <a:t> (GAS)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 from sender to receiver</a:t>
            </a:r>
          </a:p>
          <a:p>
            <a:pPr lvl="2"/>
            <a:r>
              <a:rPr lang="en-US" altLang="zh-CN" dirty="0"/>
              <a:t>Transfers of 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System fees are recycled and re-distributed back in ratio/proportion to the number of NEO you hold</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Dual Cryptocurrency Model: NEO and </a:t>
            </a:r>
            <a:r>
              <a:rPr lang="en-US" dirty="0" err="1"/>
              <a:t>NeoGas</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a:t>
            </a:r>
            <a:r>
              <a:rPr lang="en-CA" dirty="0" err="1"/>
              <a:t>divible</a:t>
            </a:r>
            <a:r>
              <a:rPr lang="en-CA" dirty="0"/>
              <a:t>: minimum unit = 1 NEO</a:t>
            </a:r>
          </a:p>
          <a:p>
            <a:r>
              <a:rPr lang="en-CA" dirty="0" err="1"/>
              <a:t>NeoGas</a:t>
            </a:r>
            <a:r>
              <a:rPr lang="en-CA" dirty="0"/>
              <a:t>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Dual Cryptocurrency Model: NEO and </a:t>
            </a:r>
            <a:r>
              <a:rPr lang="en-US" dirty="0" err="1"/>
              <a:t>NeoGas</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NOE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Dual Cryptocurrency Model: NEO </a:t>
            </a:r>
            <a:r>
              <a:rPr lang="en-CA" dirty="0"/>
              <a:t>Distributions</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Dual Cryptocurrency Model: GAS </a:t>
            </a:r>
            <a:r>
              <a:rPr lang="en-CA" dirty="0"/>
              <a:t>Distributions</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lnSpcReduction="10000"/>
          </a:bodyPr>
          <a:lstStyle/>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Governance Model</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a:t>
            </a:r>
            <a:r>
              <a:rPr lang="en-CA"/>
              <a:t>primary objective.”</a:t>
            </a:r>
            <a:endParaRPr lang="en-CA" dirty="0"/>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ext uri="{D42A27DB-BD31-4B8C-83A1-F6EECF244321}">
                <p14:modId xmlns:p14="http://schemas.microsoft.com/office/powerpoint/2010/main" val="2764323546"/>
              </p:ext>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460794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Why do things have value? Why do they appreciate?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a:t>
            </a:r>
            <a:r>
              <a:rPr lang="en-US" dirty="0" err="1"/>
              <a:t>dBFT</a:t>
            </a:r>
            <a:r>
              <a:rPr lang="en-US" dirty="0"/>
              <a: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a:t>
            </a:r>
            <a:r>
              <a:rPr lang="en-US" sz="1400" dirty="0" err="1"/>
              <a:t>etherium</a:t>
            </a:r>
            <a:r>
              <a:rPr lang="en-US" sz="1400" dirty="0"/>
              <a:t>?)</a:t>
            </a:r>
          </a:p>
          <a:p>
            <a:pPr>
              <a:spcBef>
                <a:spcPts val="200"/>
              </a:spcBef>
            </a:pPr>
            <a:r>
              <a:rPr lang="en-US" sz="1400" dirty="0"/>
              <a:t>Sidechains, Trinity, </a:t>
            </a:r>
            <a:r>
              <a:rPr lang="en-US" sz="1400" dirty="0" err="1"/>
              <a:t>Interledger</a:t>
            </a:r>
            <a:endParaRPr lang="en-US" sz="1400" dirty="0"/>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err="1"/>
              <a:t>Dapp</a:t>
            </a:r>
            <a:r>
              <a:rPr lang="en-US" sz="1400" dirty="0"/>
              <a:t> development on NEO</a:t>
            </a:r>
          </a:p>
          <a:p>
            <a:pPr>
              <a:spcBef>
                <a:spcPts val="200"/>
              </a:spcBef>
            </a:pPr>
            <a:r>
              <a:rPr lang="en-US" sz="1400" dirty="0"/>
              <a:t>The future of NEO and how quickly </a:t>
            </a:r>
            <a:r>
              <a:rPr lang="en-US" sz="1400" dirty="0" err="1"/>
              <a:t>dapps</a:t>
            </a:r>
            <a:r>
              <a:rPr lang="en-US" sz="1400" dirty="0"/>
              <a:t>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a:t>
            </a:r>
            <a:r>
              <a:rPr lang="en-US" sz="1400" dirty="0" err="1"/>
              <a:t>Qtum</a:t>
            </a:r>
            <a:r>
              <a:rPr lang="en-US" sz="1400" dirty="0"/>
              <a:t> with respect to both technical goals and end-vision. More generally, where does NEO see itself fitting in the ecosystem among other platform blockchains?</a:t>
            </a:r>
          </a:p>
          <a:p>
            <a:pPr>
              <a:spcBef>
                <a:spcPts val="200"/>
              </a:spcBef>
            </a:pPr>
            <a:r>
              <a:rPr lang="en-US" sz="1400" dirty="0"/>
              <a:t>How what </a:t>
            </a:r>
            <a:r>
              <a:rPr lang="en-US" sz="1400" dirty="0" err="1"/>
              <a:t>Dapps</a:t>
            </a:r>
            <a:r>
              <a:rPr lang="en-US" sz="1400" dirty="0"/>
              <a:t>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err="1"/>
              <a:t>Elastos</a:t>
            </a:r>
            <a:endParaRPr lang="en-US" sz="1400" dirty="0"/>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fontScale="90000"/>
          </a:bodyPr>
          <a:lstStyle/>
          <a:p>
            <a:r>
              <a:rPr lang="en-US" dirty="0"/>
              <a:t>Problems with Proof of Work (</a:t>
            </a:r>
            <a:r>
              <a:rPr lang="en-US" dirty="0" err="1"/>
              <a:t>PoW</a:t>
            </a:r>
            <a:r>
              <a:rPr lang="en-US" dirty="0"/>
              <a:t>) and Proof of Stake (</a:t>
            </a:r>
            <a:r>
              <a:rPr lang="en-US" dirty="0" err="1"/>
              <a:t>PoS</a:t>
            </a:r>
            <a:r>
              <a:rPr lang="en-US" dirty="0"/>
              <a:t>)</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a:t>
            </a:r>
            <a:r>
              <a:rPr lang="en-CA" dirty="0" err="1"/>
              <a:t>PoW</a:t>
            </a:r>
            <a:r>
              <a:rPr lang="en-CA" dirty="0"/>
              <a:t>)</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2242862357"/>
              </p:ext>
            </p:extLst>
          </p:nvPr>
        </p:nvGraphicFramePr>
        <p:xfrm>
          <a:off x="888791" y="4316157"/>
          <a:ext cx="6548160"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14289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a:t>
            </a:r>
            <a:r>
              <a:rPr lang="en-US" dirty="0" err="1"/>
              <a:t>dBFT</a:t>
            </a:r>
            <a:r>
              <a:rPr lang="en-US" dirty="0"/>
              <a:t>)</a:t>
            </a:r>
            <a:br>
              <a:rPr lang="en-US" dirty="0"/>
            </a:br>
            <a:r>
              <a:rPr lang="en-US" sz="2700" dirty="0"/>
              <a:t>NEO Consensus Algorithm</a:t>
            </a:r>
            <a:br>
              <a:rPr lang="en-US" dirty="0"/>
            </a:br>
            <a:br>
              <a:rPr lang="en-US" dirty="0"/>
            </a:br>
            <a:endParaRPr lang="en-CA" dirty="0"/>
          </a:p>
        </p:txBody>
      </p:sp>
      <p:sp>
        <p:nvSpPr>
          <p:cNvPr id="4" name="Date Placeholder 3">
            <a:extLst>
              <a:ext uri="{FF2B5EF4-FFF2-40B4-BE49-F238E27FC236}">
                <a16:creationId xmlns:a16="http://schemas.microsoft.com/office/drawing/2014/main" id="{887C71A9-C6CA-400B-987A-1AAB793DD766}"/>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015DF65-64B6-48BA-BA08-E8B3B2461A2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534C2AF7-1C58-460E-A43A-B970C757E77B}"/>
              </a:ext>
            </a:extLst>
          </p:cNvPr>
          <p:cNvSpPr>
            <a:spLocks noGrp="1"/>
          </p:cNvSpPr>
          <p:nvPr>
            <p:ph type="sldNum" sz="quarter" idx="12"/>
          </p:nvPr>
        </p:nvSpPr>
        <p:spPr/>
        <p:txBody>
          <a:bodyPr/>
          <a:lstStyle/>
          <a:p>
            <a:fld id="{D57F1E4F-1CFF-5643-939E-217C01CDF565}" type="slidenum">
              <a:rPr lang="en-US" smtClean="0"/>
              <a:pPr/>
              <a:t>21</a:t>
            </a:fld>
            <a:endParaRPr lang="en-US" dirty="0"/>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41693521"/>
              </p:ext>
            </p:extLst>
          </p:nvPr>
        </p:nvGraphicFramePr>
        <p:xfrm>
          <a:off x="771313" y="4074664"/>
          <a:ext cx="6548160"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1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a:t>
            </a:r>
            <a:r>
              <a:rPr lang="en-US" dirty="0" err="1"/>
              <a:t>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a:t>
            </a:r>
            <a:r>
              <a:rPr lang="en-US" dirty="0" err="1"/>
              <a:t>PoW</a:t>
            </a:r>
            <a:r>
              <a:rPr lang="en-US" dirty="0"/>
              <a:t> and </a:t>
            </a:r>
            <a:r>
              <a:rPr lang="en-US" dirty="0" err="1"/>
              <a:t>PoS</a:t>
            </a:r>
            <a:endParaRPr lang="en-US" dirty="0"/>
          </a:p>
          <a:p>
            <a:endParaRPr lang="en-US" dirty="0"/>
          </a:p>
          <a:p>
            <a:endParaRPr lang="en-US" dirty="0"/>
          </a:p>
          <a:p>
            <a:endParaRPr lang="en-US" dirty="0"/>
          </a:p>
          <a:p>
            <a:pPr marL="0" indent="0">
              <a:buNone/>
            </a:pPr>
            <a:endParaRPr lang="en-US" dirty="0"/>
          </a:p>
          <a:p>
            <a:r>
              <a:rPr lang="en-US" dirty="0"/>
              <a:t>Consensus algorithm: </a:t>
            </a:r>
            <a:r>
              <a:rPr lang="en-US" dirty="0" err="1"/>
              <a:t>dBFT</a:t>
            </a:r>
            <a:endParaRPr lang="en-US" dirty="0"/>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22</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3508831186"/>
              </p:ext>
            </p:extLst>
          </p:nvPr>
        </p:nvGraphicFramePr>
        <p:xfrm>
          <a:off x="1061357" y="1975161"/>
          <a:ext cx="6603916"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2589875668"/>
              </p:ext>
            </p:extLst>
          </p:nvPr>
        </p:nvGraphicFramePr>
        <p:xfrm>
          <a:off x="1117113" y="3992148"/>
          <a:ext cx="6548160"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316203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9272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27" grpId="0" animBg="1"/>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p:txBody>
          <a:bodyPr/>
          <a:lstStyle/>
          <a:p>
            <a:r>
              <a:rPr lang="en-CA" dirty="0"/>
              <a:t>NEO distributed 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err="1"/>
              <a:t>NeoDraw</a:t>
            </a:r>
            <a:r>
              <a:rPr lang="en-US" dirty="0"/>
              <a:t> is advanced proof-of-concept distributed application (dApp) for the NEO Persistable Classes (NPC) Entity-based dApp (e-dApp) Platform running on the NEO Blockchain.</a:t>
            </a:r>
          </a:p>
          <a:p>
            <a:r>
              <a:rPr lang="en-CA" dirty="0"/>
              <a:t>Uses 3 entities</a:t>
            </a:r>
          </a:p>
          <a:p>
            <a:pPr lvl="1"/>
            <a:r>
              <a:rPr lang="en-CA" dirty="0" err="1"/>
              <a:t>UserCredentials</a:t>
            </a:r>
            <a:endParaRPr lang="en-CA" dirty="0"/>
          </a:p>
          <a:p>
            <a:pPr lvl="2"/>
            <a:r>
              <a:rPr lang="en-CA" dirty="0"/>
              <a:t>User name and User Password</a:t>
            </a:r>
          </a:p>
          <a:p>
            <a:pPr lvl="1"/>
            <a:r>
              <a:rPr lang="en-CA" dirty="0" err="1"/>
              <a:t>UserPoint</a:t>
            </a:r>
            <a:endParaRPr lang="en-CA" dirty="0"/>
          </a:p>
          <a:p>
            <a:pPr lvl="2"/>
            <a:r>
              <a:rPr lang="en-CA" dirty="0"/>
              <a:t>Array of (X,Y) coordinates/user</a:t>
            </a:r>
          </a:p>
          <a:p>
            <a:pPr lvl="1"/>
            <a:r>
              <a:rPr lang="en-CA" dirty="0" err="1"/>
              <a:t>NeoCounter</a:t>
            </a:r>
            <a:endParaRPr lang="en-CA" dirty="0"/>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a:t>
            </a:r>
            <a:r>
              <a:rPr lang="en-US" dirty="0" err="1"/>
              <a:t>Interledger</a:t>
            </a:r>
            <a:r>
              <a:rPr lang="en-US" dirty="0"/>
              <a:t>, ICON , </a:t>
            </a:r>
            <a:r>
              <a:rPr lang="en-US" dirty="0" err="1"/>
              <a:t>Qtum</a:t>
            </a:r>
            <a:r>
              <a:rPr lang="en-US" dirty="0"/>
              <a:t>, </a:t>
            </a:r>
            <a:r>
              <a:rPr lang="en-US" dirty="0" err="1"/>
              <a:t>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err="1"/>
              <a:t>NeoDraw</a:t>
            </a:r>
            <a:r>
              <a:rPr lang="en-US" dirty="0"/>
              <a:t>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Like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6140"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3687346" y="4043494"/>
            <a:ext cx="2470173" cy="236299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p:txBody>
          <a:bodyPr/>
          <a:lstStyle/>
          <a:p>
            <a:r>
              <a:rPr lang="en-US" dirty="0"/>
              <a:t>NEO is created for Large Scale dApps*</a:t>
            </a:r>
            <a:endParaRPr lang="en-CA"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677334" y="6092793"/>
            <a:ext cx="2796022" cy="646331"/>
          </a:xfrm>
          <a:prstGeom prst="rect">
            <a:avLst/>
          </a:prstGeom>
        </p:spPr>
        <p:txBody>
          <a:bodyPr wrap="none">
            <a:spAutoFit/>
          </a:bodyPr>
          <a:lstStyle/>
          <a:p>
            <a:endParaRPr lang="en-US" dirty="0"/>
          </a:p>
          <a:p>
            <a:r>
              <a:rPr lang="en-US" dirty="0"/>
              <a:t>*dApps – Distributed Apps</a:t>
            </a:r>
            <a:endParaRPr lang="en-CA" dirty="0"/>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p:txBody>
          <a:bodyPr/>
          <a:lstStyle/>
          <a:p>
            <a:r>
              <a:rPr lang="en-CA" dirty="0"/>
              <a:t>NeoX: Allowing Private-Public Exchanges</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ext uri="{D42A27DB-BD31-4B8C-83A1-F6EECF244321}">
                <p14:modId xmlns:p14="http://schemas.microsoft.com/office/powerpoint/2010/main" val="595321662"/>
              </p:ext>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3167411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35</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a:t>
            </a:r>
            <a:r>
              <a:rPr lang="en-US" sz="1400" dirty="0" err="1"/>
              <a:t>Jibrel</a:t>
            </a:r>
            <a:r>
              <a:rPr lang="en-US" sz="1400" dirty="0"/>
              <a:t>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Why do things have value?</a:t>
            </a:r>
          </a:p>
          <a:p>
            <a:pPr>
              <a:buFont typeface="+mj-lt"/>
              <a:buAutoNum type="arabicPeriod"/>
            </a:pPr>
            <a:r>
              <a:rPr lang="en-US" dirty="0"/>
              <a:t>NEO Smart Economy</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a:t>
            </a:r>
            <a:r>
              <a:rPr lang="en-US" dirty="0" err="1"/>
              <a:t>Lerider</a:t>
            </a:r>
            <a:r>
              <a:rPr lang="en-US" dirty="0"/>
              <a:t>: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a:t>
            </a:r>
            <a:r>
              <a:rPr lang="en-CA" dirty="0" err="1"/>
              <a:t>NeoVM</a:t>
            </a:r>
            <a:r>
              <a:rPr lang="en-CA" dirty="0"/>
              <a:t> &amp; </a:t>
            </a:r>
            <a:r>
              <a:rPr lang="en-CA" dirty="0" err="1"/>
              <a:t>NeoContract</a:t>
            </a:r>
            <a:r>
              <a:rPr lang="en-CA" dirty="0"/>
              <a: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4" name="Date Placeholder 3">
            <a:extLst>
              <a:ext uri="{FF2B5EF4-FFF2-40B4-BE49-F238E27FC236}">
                <a16:creationId xmlns:a16="http://schemas.microsoft.com/office/drawing/2014/main" id="{2DC9CC70-F34B-4F15-BC38-A1A1880C0C83}"/>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652766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a:t>
            </a:r>
            <a:r>
              <a:rPr lang="en-CA" dirty="0" err="1"/>
              <a:t>DevCon</a:t>
            </a:r>
            <a:r>
              <a:rPr lang="en-CA" dirty="0"/>
              <a:t> 1</a:t>
            </a:r>
            <a:r>
              <a:rPr lang="en-CA"/>
              <a:t>, January 2018</a:t>
            </a:r>
            <a:endParaRPr lang="en-CA" dirty="0"/>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a:t>
            </a:r>
            <a:r>
              <a:rPr lang="en-US" dirty="0" err="1"/>
              <a:t>DevCon</a:t>
            </a:r>
            <a:r>
              <a:rPr lang="en-US" dirty="0"/>
              <a:t> 1</a:t>
            </a:r>
            <a:br>
              <a:rPr lang="en-US" dirty="0"/>
            </a:br>
            <a:r>
              <a:rPr lang="en-US" dirty="0">
                <a:hlinkClick r:id="rId2"/>
              </a:rPr>
              <a:t>https://www.youtube.com/watch?v=th7jZlmoZBc</a:t>
            </a:r>
            <a:r>
              <a:rPr lang="en-US" dirty="0"/>
              <a:t> </a:t>
            </a:r>
          </a:p>
          <a:p>
            <a:r>
              <a:rPr lang="en-CA" dirty="0"/>
              <a:t>Opening Address - Scott Hunter, Microsoft | NEO </a:t>
            </a:r>
            <a:r>
              <a:rPr lang="en-CA" dirty="0" err="1"/>
              <a:t>DevCon</a:t>
            </a:r>
            <a:r>
              <a:rPr lang="en-CA" dirty="0"/>
              <a:t> 1</a:t>
            </a:r>
            <a:br>
              <a:rPr lang="en-CA" dirty="0"/>
            </a:br>
            <a:r>
              <a:rPr lang="en-CA" dirty="0">
                <a:hlinkClick r:id="rId3"/>
              </a:rPr>
              <a:t>https://www.youtube.com/watch?v=ZFsu5HPU2xM</a:t>
            </a:r>
            <a:r>
              <a:rPr lang="en-CA" dirty="0"/>
              <a:t> </a:t>
            </a:r>
          </a:p>
          <a:p>
            <a:r>
              <a:rPr lang="en-CA" dirty="0"/>
              <a:t>Ontology, The Technical Vision of Distributed Trust Networks | NEO </a:t>
            </a:r>
            <a:r>
              <a:rPr lang="en-CA" dirty="0" err="1"/>
              <a:t>DevCon</a:t>
            </a:r>
            <a:r>
              <a:rPr lang="en-CA" dirty="0"/>
              <a:t> 1</a:t>
            </a:r>
            <a:br>
              <a:rPr lang="en-CA" dirty="0"/>
            </a:br>
            <a:r>
              <a:rPr lang="en-CA" dirty="0">
                <a:hlinkClick r:id="rId4"/>
              </a:rPr>
              <a:t>https://www.youtube.com/watch?v=QyaZz0vtONs</a:t>
            </a:r>
            <a:r>
              <a:rPr lang="en-CA" dirty="0"/>
              <a:t> </a:t>
            </a:r>
          </a:p>
          <a:p>
            <a:r>
              <a:rPr lang="en-CA" dirty="0" err="1"/>
              <a:t>Imusify</a:t>
            </a:r>
            <a:r>
              <a:rPr lang="en-CA" dirty="0"/>
              <a:t>, Decentralized Platform for Music Related Digital Content | NEO </a:t>
            </a:r>
            <a:r>
              <a:rPr lang="en-CA" dirty="0" err="1"/>
              <a:t>DevCon</a:t>
            </a:r>
            <a:r>
              <a:rPr lang="en-CA" dirty="0"/>
              <a:t> 1</a:t>
            </a:r>
            <a:br>
              <a:rPr lang="en-CA" dirty="0"/>
            </a:br>
            <a:r>
              <a:rPr lang="en-CA" dirty="0">
                <a:hlinkClick r:id="rId5"/>
              </a:rPr>
              <a:t>https://www.youtube.com/watch?v=dgmfO8nKJkE</a:t>
            </a:r>
            <a:r>
              <a:rPr lang="en-CA" dirty="0"/>
              <a:t> </a:t>
            </a:r>
          </a:p>
          <a:p>
            <a:r>
              <a:rPr lang="en-CA" dirty="0" err="1"/>
              <a:t>NeoAuth</a:t>
            </a:r>
            <a:r>
              <a:rPr lang="en-CA" dirty="0"/>
              <a:t>, Login Using the NEO Blockchain | NEO </a:t>
            </a:r>
            <a:r>
              <a:rPr lang="en-CA" dirty="0" err="1"/>
              <a:t>DevCon</a:t>
            </a:r>
            <a:r>
              <a:rPr lang="en-CA" dirty="0"/>
              <a:t> 1</a:t>
            </a:r>
            <a:br>
              <a:rPr lang="en-CA" dirty="0"/>
            </a:br>
            <a:r>
              <a:rPr lang="en-CA" dirty="0">
                <a:hlinkClick r:id="rId6"/>
              </a:rPr>
              <a:t>https://www.youtube.com/watch?v=F7teukbcbIg</a:t>
            </a:r>
            <a:r>
              <a:rPr lang="en-CA" dirty="0"/>
              <a:t> </a:t>
            </a:r>
          </a:p>
          <a:p>
            <a:r>
              <a:rPr lang="en-CA" dirty="0"/>
              <a:t>Phantasma, User-Owned Content | NEO </a:t>
            </a:r>
            <a:r>
              <a:rPr lang="en-CA" dirty="0" err="1"/>
              <a:t>DevCon</a:t>
            </a:r>
            <a:r>
              <a:rPr lang="en-CA" dirty="0"/>
              <a:t> 1</a:t>
            </a:r>
            <a:br>
              <a:rPr lang="en-CA" dirty="0"/>
            </a:br>
            <a:r>
              <a:rPr lang="en-CA" dirty="0">
                <a:hlinkClick r:id="rId7"/>
              </a:rPr>
              <a:t>https://www.youtube.com/watch?v=cinexz6gjsU</a:t>
            </a:r>
            <a:r>
              <a:rPr lang="en-CA" dirty="0"/>
              <a:t> </a:t>
            </a:r>
          </a:p>
          <a:p>
            <a:r>
              <a:rPr lang="en-CA" dirty="0"/>
              <a:t>NEO•ONE, Development Framework | NEO </a:t>
            </a:r>
            <a:r>
              <a:rPr lang="en-CA" dirty="0" err="1"/>
              <a:t>DevCon</a:t>
            </a:r>
            <a:r>
              <a:rPr lang="en-CA" dirty="0"/>
              <a:t> 1</a:t>
            </a:r>
            <a:br>
              <a:rPr lang="en-CA" dirty="0"/>
            </a:br>
            <a:r>
              <a:rPr lang="en-CA" dirty="0">
                <a:hlinkClick r:id="rId8"/>
              </a:rPr>
              <a:t>https://www.youtube.com/watch?v=yWzjNhiZFmA</a:t>
            </a:r>
            <a:r>
              <a:rPr lang="en-CA" dirty="0"/>
              <a:t> </a:t>
            </a:r>
          </a:p>
          <a:p>
            <a:r>
              <a:rPr lang="en-CA" dirty="0"/>
              <a:t>THEKEY, A Decentralized Ecosystem of An Identity Verification Tool | NEO </a:t>
            </a:r>
            <a:r>
              <a:rPr lang="en-CA" dirty="0" err="1"/>
              <a:t>DevCon</a:t>
            </a:r>
            <a:r>
              <a:rPr lang="en-CA" dirty="0"/>
              <a:t> 1</a:t>
            </a:r>
            <a:br>
              <a:rPr lang="en-CA" dirty="0"/>
            </a:br>
            <a:r>
              <a:rPr lang="en-CA" dirty="0">
                <a:hlinkClick r:id="rId9"/>
              </a:rPr>
              <a:t>https://www.youtube.com/watch?v=St-UW0lPB7o</a:t>
            </a:r>
            <a:r>
              <a:rPr lang="en-CA" dirty="0"/>
              <a:t> </a:t>
            </a:r>
          </a:p>
          <a:p>
            <a:r>
              <a:rPr lang="en-CA" dirty="0"/>
              <a:t>NEO’s Global Vision and the Evolving Regulatory Environment - Miles Graham | NEO </a:t>
            </a:r>
            <a:r>
              <a:rPr lang="en-CA" dirty="0" err="1"/>
              <a:t>DevCon</a:t>
            </a:r>
            <a:r>
              <a:rPr lang="en-CA" dirty="0"/>
              <a:t> 1</a:t>
            </a:r>
            <a:br>
              <a:rPr lang="en-CA" dirty="0"/>
            </a:br>
            <a:r>
              <a:rPr lang="en-CA" dirty="0">
                <a:hlinkClick r:id="rId10"/>
              </a:rPr>
              <a:t>https://www.youtube.com/watch?v=FidRGNeab3I</a:t>
            </a:r>
            <a:r>
              <a:rPr lang="en-CA" dirty="0"/>
              <a:t> </a:t>
            </a:r>
          </a:p>
          <a:p>
            <a:r>
              <a:rPr lang="en-CA" dirty="0"/>
              <a:t>NEX, Decentralized Exchanges | NEO </a:t>
            </a:r>
            <a:r>
              <a:rPr lang="en-CA" dirty="0" err="1"/>
              <a:t>DevCon</a:t>
            </a:r>
            <a:r>
              <a:rPr lang="en-CA" dirty="0"/>
              <a:t>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a:t>
            </a:r>
            <a:r>
              <a:rPr lang="en-CA" dirty="0" err="1"/>
              <a:t>Devcon</a:t>
            </a:r>
            <a:r>
              <a:rPr lang="en-CA" dirty="0"/>
              <a:t>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a:t>
            </a:r>
            <a:r>
              <a:rPr lang="en-CA" dirty="0" err="1"/>
              <a:t>csharpcoe</a:t>
            </a:r>
            <a:r>
              <a:rPr lang="en-CA" dirty="0"/>
              <a:t>)</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a:t>
            </a:r>
            <a:r>
              <a:rPr lang="en-US" sz="1200" dirty="0" err="1"/>
              <a:t>NeoContractPlugin</a:t>
            </a:r>
            <a:r>
              <a:rPr lang="en-US" sz="1200" dirty="0"/>
              <a:t>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a:t>
            </a:r>
            <a:r>
              <a:rPr lang="en-US" sz="1200" dirty="0" err="1"/>
              <a:t>privatenet</a:t>
            </a:r>
            <a:r>
              <a:rPr lang="en-US" sz="1200" dirty="0"/>
              <a: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a:t>
            </a:r>
            <a:r>
              <a:rPr lang="en-US" sz="1200" dirty="0" err="1"/>
              <a:t>privatenet</a:t>
            </a:r>
            <a:r>
              <a:rPr lang="en-US" sz="1200" dirty="0"/>
              <a: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168047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a:t>I </a:t>
            </a:r>
            <a:r>
              <a:rPr lang="en-CA" dirty="0"/>
              <a:t>l</a:t>
            </a:r>
            <a:r>
              <a:rPr lang="en-CA"/>
              <a:t>eave </a:t>
            </a:r>
            <a:r>
              <a:rPr lang="en-CA" dirty="0"/>
              <a:t>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4" name="Date Placeholder 3">
            <a:extLst>
              <a:ext uri="{FF2B5EF4-FFF2-40B4-BE49-F238E27FC236}">
                <a16:creationId xmlns:a16="http://schemas.microsoft.com/office/drawing/2014/main" id="{39EC4400-9545-46BC-89F0-AE81585CA721}"/>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49</a:t>
            </a:fld>
            <a:endParaRPr lang="en-US" dirty="0"/>
          </a:p>
        </p:txBody>
      </p:sp>
      <p:sp>
        <p:nvSpPr>
          <p:cNvPr id="7" name="Footer Placeholder 6">
            <a:extLst>
              <a:ext uri="{FF2B5EF4-FFF2-40B4-BE49-F238E27FC236}">
                <a16:creationId xmlns:a16="http://schemas.microsoft.com/office/drawing/2014/main" id="{3691A2F8-FB5B-470E-AB7D-07E076E3568E}"/>
              </a:ext>
            </a:extLst>
          </p:cNvPr>
          <p:cNvSpPr>
            <a:spLocks noGrp="1"/>
          </p:cNvSpPr>
          <p:nvPr>
            <p:ph type="ftr" sz="quarter" idx="11"/>
          </p:nvPr>
        </p:nvSpPr>
        <p:spPr/>
        <p:txBody>
          <a:bodyPr/>
          <a:lstStyle/>
          <a:p>
            <a:r>
              <a:rPr lang="en-US" dirty="0"/>
              <a:t>NEO Blockchain Toronto</a:t>
            </a:r>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9685866" cy="5056093"/>
          </a:xfrm>
        </p:spPr>
        <p:txBody>
          <a:bodyPr>
            <a:normAutofit fontScale="92500" lnSpcReduction="10000"/>
          </a:bodyPr>
          <a:lstStyle/>
          <a:p>
            <a:r>
              <a:rPr lang="en-CA" dirty="0"/>
              <a:t>Past: Decades of experience on the Microsoft platform, Alberta cattle rancher, scuba diver and downhill skier</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spTree>
    <p:extLst>
      <p:ext uri="{BB962C8B-B14F-4D97-AF65-F5344CB8AC3E}">
        <p14:creationId xmlns:p14="http://schemas.microsoft.com/office/powerpoint/2010/main" val="4196136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a:t>
            </a:r>
            <a:r>
              <a:rPr lang="en-CA" dirty="0" err="1"/>
              <a:t>Neoxplorer</a:t>
            </a:r>
            <a:r>
              <a:rPr lang="en-CA" dirty="0"/>
              <a:t>: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a:t>3/14/2018</a:t>
            </a:r>
            <a:endParaRPr lang="en-US" dirty="0"/>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a:t>NEO Blockchain Toronto</a:t>
            </a:r>
            <a:endParaRPr lang="en-US" dirty="0"/>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City of Zion “</a:t>
            </a:r>
            <a:r>
              <a:rPr lang="en-US" dirty="0"/>
              <a:t>Home of the Open-source Global NEO Developer Community”</a:t>
            </a:r>
            <a:br>
              <a:rPr lang="en-CA" dirty="0"/>
            </a:br>
            <a:r>
              <a:rPr lang="en-CA" dirty="0">
                <a:hlinkClick r:id="rId6"/>
              </a:rPr>
              <a:t>https://cityofzion.io/</a:t>
            </a:r>
            <a:r>
              <a:rPr lang="en-CA" dirty="0"/>
              <a:t> </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7"/>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912</TotalTime>
  <Words>3138</Words>
  <Application>Microsoft Office PowerPoint</Application>
  <PresentationFormat>Widescreen</PresentationFormat>
  <Paragraphs>575</Paragraphs>
  <Slides>49</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vt:lpstr>
      <vt:lpstr>Agenda</vt:lpstr>
      <vt:lpstr>Who is Michael Herman?</vt:lpstr>
      <vt:lpstr>Introductions</vt:lpstr>
      <vt:lpstr>What is NEO Blockchain Toronto?</vt:lpstr>
      <vt:lpstr>Our Values as Neoxplorers</vt:lpstr>
      <vt:lpstr>What is NEO?</vt:lpstr>
      <vt:lpstr>What is the NEO Smart Economy?</vt:lpstr>
      <vt:lpstr>Dual Cryptocurrency Model: NEO and NeoGas</vt:lpstr>
      <vt:lpstr>Dual Cryptocurrency Model: NEO and NeoGas</vt:lpstr>
      <vt:lpstr>Dual Cryptocurrency Model: NEO and NeoGas</vt:lpstr>
      <vt:lpstr>Dual Cryptocurrency Model: NEO Distributions</vt:lpstr>
      <vt:lpstr>Dual Cryptocurrency Model: GAS Distributions</vt:lpstr>
      <vt:lpstr>Governance Model</vt:lpstr>
      <vt:lpstr>NEO System Fees</vt:lpstr>
      <vt:lpstr>Why do things have value? Why do they appreciate? Michael’s Theorem</vt:lpstr>
      <vt:lpstr>What happens when things become easier to acquire? Michael’s Theorem</vt:lpstr>
      <vt:lpstr>Problems with Proof of Work (PoW) and Proof of Stake (PoS)</vt:lpstr>
      <vt:lpstr>Delegated Byzantine Fault Tolerance (dBFT) NEO Consensus Algorithm  </vt:lpstr>
      <vt:lpstr>PoW and PoS compared to dBFT</vt:lpstr>
      <vt:lpstr>The Problems with PoW* and PoS*</vt:lpstr>
      <vt:lpstr>How Transaction Fees are Discouraged in the NEO Smart Economy</vt:lpstr>
      <vt:lpstr>NEO distributed 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Smart Contract Development: NEO or ETH?</vt:lpstr>
      <vt:lpstr>NEO Blockchain as a Enterprise Application Platform</vt:lpstr>
      <vt:lpstr>NEO is created for Large Scale dApps*</vt:lpstr>
      <vt:lpstr>NeoX: Allowing Private-Public Exchanges</vt:lpstr>
      <vt:lpstr>NEO Events</vt:lpstr>
      <vt:lpstr>NEO Events (con’t)</vt:lpstr>
      <vt:lpstr>NEO dApp Competitions ~USD$500K in prizes</vt:lpstr>
      <vt:lpstr>NEO News: Switchers</vt:lpstr>
      <vt:lpstr>What is NEO?  Summary</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I leave you with a challenge… Become part of the NEO Smart Economy</vt:lpstr>
      <vt:lpstr>Our Values as Neoxplorers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110</cp:revision>
  <dcterms:created xsi:type="dcterms:W3CDTF">2018-02-17T01:35:14Z</dcterms:created>
  <dcterms:modified xsi:type="dcterms:W3CDTF">2018-03-14T02:47:53Z</dcterms:modified>
</cp:coreProperties>
</file>